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5" r:id="rId2"/>
    <p:sldId id="263" r:id="rId3"/>
    <p:sldId id="264"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68" y="1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11/9/2021</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11/9/2021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11/9/2021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11/9/2021</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11/9/2021</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B54F9-B76B-4452-94B8-1BDE12E54C3E}"/>
              </a:ext>
            </a:extLst>
          </p:cNvPr>
          <p:cNvSpPr>
            <a:spLocks noGrp="1"/>
          </p:cNvSpPr>
          <p:nvPr>
            <p:ph type="ctrTitle"/>
          </p:nvPr>
        </p:nvSpPr>
        <p:spPr/>
        <p:txBody>
          <a:bodyPr/>
          <a:lstStyle/>
          <a:p>
            <a:r>
              <a:rPr lang="en-GB" dirty="0"/>
              <a:t>Burnside EYFS Curriculum</a:t>
            </a:r>
          </a:p>
        </p:txBody>
      </p:sp>
      <p:sp>
        <p:nvSpPr>
          <p:cNvPr id="3" name="Subtitle 2">
            <a:extLst>
              <a:ext uri="{FF2B5EF4-FFF2-40B4-BE49-F238E27FC236}">
                <a16:creationId xmlns:a16="http://schemas.microsoft.com/office/drawing/2014/main" id="{61F09543-AB3A-4BDE-B13D-3ED05402D38E}"/>
              </a:ext>
            </a:extLst>
          </p:cNvPr>
          <p:cNvSpPr>
            <a:spLocks noGrp="1"/>
          </p:cNvSpPr>
          <p:nvPr>
            <p:ph type="subTitle" idx="1"/>
          </p:nvPr>
        </p:nvSpPr>
        <p:spPr/>
        <p:txBody>
          <a:bodyPr/>
          <a:lstStyle/>
          <a:p>
            <a:r>
              <a:rPr lang="en-GB" dirty="0"/>
              <a:t>INTENT and Implementation</a:t>
            </a:r>
          </a:p>
        </p:txBody>
      </p:sp>
    </p:spTree>
    <p:extLst>
      <p:ext uri="{BB962C8B-B14F-4D97-AF65-F5344CB8AC3E}">
        <p14:creationId xmlns:p14="http://schemas.microsoft.com/office/powerpoint/2010/main" val="2141482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AC23F-4F6E-4083-AEC4-DB1A94C949EF}"/>
              </a:ext>
            </a:extLst>
          </p:cNvPr>
          <p:cNvSpPr>
            <a:spLocks noGrp="1"/>
          </p:cNvSpPr>
          <p:nvPr>
            <p:ph type="title"/>
          </p:nvPr>
        </p:nvSpPr>
        <p:spPr>
          <a:xfrm>
            <a:off x="677333" y="609600"/>
            <a:ext cx="10944823" cy="1332322"/>
          </a:xfrm>
        </p:spPr>
        <p:txBody>
          <a:bodyPr>
            <a:normAutofit/>
          </a:bodyPr>
          <a:lstStyle/>
          <a:p>
            <a:r>
              <a:rPr lang="en-GB" dirty="0">
                <a:solidFill>
                  <a:schemeClr val="bg1"/>
                </a:solidFill>
              </a:rPr>
              <a:t>BURNSIDE EYFS CURRICULUM</a:t>
            </a:r>
            <a:br>
              <a:rPr lang="en-GB" dirty="0">
                <a:solidFill>
                  <a:schemeClr val="bg1"/>
                </a:solidFill>
              </a:rPr>
            </a:br>
            <a:r>
              <a:rPr lang="en-GB" dirty="0">
                <a:solidFill>
                  <a:schemeClr val="bg1"/>
                </a:solidFill>
              </a:rPr>
              <a:t>INTENT </a:t>
            </a:r>
          </a:p>
        </p:txBody>
      </p:sp>
      <p:sp>
        <p:nvSpPr>
          <p:cNvPr id="3" name="Content Placeholder 2">
            <a:extLst>
              <a:ext uri="{FF2B5EF4-FFF2-40B4-BE49-F238E27FC236}">
                <a16:creationId xmlns:a16="http://schemas.microsoft.com/office/drawing/2014/main" id="{E4AFC8C8-4713-4338-A5C8-BA4A5129CF6B}"/>
              </a:ext>
            </a:extLst>
          </p:cNvPr>
          <p:cNvSpPr>
            <a:spLocks noGrp="1"/>
          </p:cNvSpPr>
          <p:nvPr>
            <p:ph idx="1"/>
          </p:nvPr>
        </p:nvSpPr>
        <p:spPr>
          <a:xfrm>
            <a:off x="677333" y="1258958"/>
            <a:ext cx="10837334" cy="5327372"/>
          </a:xfrm>
        </p:spPr>
        <p:txBody>
          <a:bodyPr>
            <a:normAutofit fontScale="62500" lnSpcReduction="20000"/>
          </a:bodyPr>
          <a:lstStyle/>
          <a:p>
            <a:pPr marL="0" indent="0">
              <a:buNone/>
            </a:pPr>
            <a:endParaRPr lang="en-GB" sz="1900" dirty="0"/>
          </a:p>
          <a:p>
            <a:pPr marL="0" indent="0">
              <a:buNone/>
            </a:pPr>
            <a:endParaRPr lang="en-GB" sz="1900" dirty="0"/>
          </a:p>
          <a:p>
            <a:pPr marL="0" indent="0">
              <a:buNone/>
            </a:pPr>
            <a:endParaRPr lang="en-GB" sz="1900" dirty="0"/>
          </a:p>
          <a:p>
            <a:pPr marL="0" indent="0">
              <a:buNone/>
            </a:pPr>
            <a:endParaRPr lang="en-GB" sz="1900" dirty="0"/>
          </a:p>
          <a:p>
            <a:pPr marL="0" indent="0">
              <a:buNone/>
            </a:pPr>
            <a:r>
              <a:rPr lang="en-GB" sz="1900" dirty="0"/>
              <a:t>OUR APPROACH</a:t>
            </a:r>
          </a:p>
          <a:p>
            <a:r>
              <a:rPr lang="en-GB" sz="1900" dirty="0">
                <a:solidFill>
                  <a:schemeClr val="tx2"/>
                </a:solidFill>
              </a:rPr>
              <a:t>Our EYFS offers a balanced play based approach to teaching and learning. We vary children’s experiences through a balance of child initiated, adult guided and adult led learning. </a:t>
            </a:r>
          </a:p>
          <a:p>
            <a:r>
              <a:rPr lang="en-GB" sz="1900" dirty="0">
                <a:solidFill>
                  <a:schemeClr val="tx2"/>
                </a:solidFill>
              </a:rPr>
              <a:t>The curriculum is accessed using continuous play and small group activities which support and progress children’s learning and development. </a:t>
            </a:r>
          </a:p>
          <a:p>
            <a:r>
              <a:rPr lang="en-GB" sz="1900" b="1" dirty="0">
                <a:solidFill>
                  <a:schemeClr val="tx2"/>
                </a:solidFill>
              </a:rPr>
              <a:t>We actively seek to promote a sense of curiosity, and develop the characteristics of effective teaching and learning through our approach and the classroom environment.</a:t>
            </a:r>
          </a:p>
          <a:p>
            <a:pPr lvl="0">
              <a:buClr>
                <a:srgbClr val="B31166"/>
              </a:buClr>
            </a:pPr>
            <a:r>
              <a:rPr lang="en-GB" sz="1900" b="1" dirty="0">
                <a:solidFill>
                  <a:schemeClr val="tx2"/>
                </a:solidFill>
              </a:rPr>
              <a:t> </a:t>
            </a:r>
            <a:r>
              <a:rPr lang="en-GB" sz="2000" b="1" dirty="0">
                <a:solidFill>
                  <a:prstClr val="black">
                    <a:lumMod val="75000"/>
                    <a:lumOff val="25000"/>
                  </a:prstClr>
                </a:solidFill>
              </a:rPr>
              <a:t>We recognise the vital importance of, and give high priority to, the rapid development of language skills and vocabulary, ensuring our staff frequently expose children to and model a vast new vocabulary and conventions of speech. By providing ample opportunities for children to ‘read books’, listen to stories, play imaginatively with others, learn and sing songs and rhymes on a daily basis, we actively support good language development.</a:t>
            </a:r>
          </a:p>
          <a:p>
            <a:pPr lvl="0">
              <a:buClr>
                <a:srgbClr val="B31166"/>
              </a:buClr>
            </a:pPr>
            <a:r>
              <a:rPr lang="en-GB" sz="2000" dirty="0">
                <a:solidFill>
                  <a:prstClr val="black">
                    <a:lumMod val="75000"/>
                    <a:lumOff val="25000"/>
                  </a:prstClr>
                </a:solidFill>
              </a:rPr>
              <a:t>We recognise that young children’s learning comes through the experiences they have and therefore ensure that all children are exposed to a wide and varied range of experiences that support learning and development in all 7 areas of learning, preparing them well for Key Stage 1. </a:t>
            </a:r>
          </a:p>
          <a:p>
            <a:pPr lvl="0">
              <a:buClr>
                <a:srgbClr val="B31166"/>
              </a:buClr>
            </a:pPr>
            <a:r>
              <a:rPr lang="en-GB" sz="2000" dirty="0">
                <a:solidFill>
                  <a:prstClr val="black">
                    <a:lumMod val="75000"/>
                    <a:lumOff val="25000"/>
                  </a:prstClr>
                </a:solidFill>
              </a:rPr>
              <a:t>We work closely with subject leaders to ensure that through our approach and curriculum, by the end of our Early Years Phase, we provide children with the foundational skills needed to progress well and have the skills required to move onto National Curriculum subjects in Key Stage 1.</a:t>
            </a:r>
          </a:p>
          <a:p>
            <a:pPr lvl="0">
              <a:buClr>
                <a:srgbClr val="B31166"/>
              </a:buClr>
            </a:pPr>
            <a:r>
              <a:rPr lang="en-GB" sz="2000" dirty="0">
                <a:solidFill>
                  <a:prstClr val="black">
                    <a:lumMod val="75000"/>
                    <a:lumOff val="25000"/>
                  </a:prstClr>
                </a:solidFill>
              </a:rPr>
              <a:t>We work hard to identify quickly where children need extra support and identify barriers they may have to learning and developing. We intervene rapidly and plan interventions appropriately to overcome barriers, drawing on professional advice and support if necessary.</a:t>
            </a:r>
          </a:p>
          <a:p>
            <a:endParaRPr lang="en-GB" sz="1900" b="1" dirty="0">
              <a:solidFill>
                <a:schemeClr val="tx2"/>
              </a:solidFill>
            </a:endParaRPr>
          </a:p>
        </p:txBody>
      </p:sp>
    </p:spTree>
    <p:extLst>
      <p:ext uri="{BB962C8B-B14F-4D97-AF65-F5344CB8AC3E}">
        <p14:creationId xmlns:p14="http://schemas.microsoft.com/office/powerpoint/2010/main" val="27229636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7DEAD-767B-441C-A039-AA0240A86563}"/>
              </a:ext>
            </a:extLst>
          </p:cNvPr>
          <p:cNvSpPr>
            <a:spLocks noGrp="1"/>
          </p:cNvSpPr>
          <p:nvPr>
            <p:ph type="title"/>
          </p:nvPr>
        </p:nvSpPr>
        <p:spPr/>
        <p:txBody>
          <a:bodyPr/>
          <a:lstStyle/>
          <a:p>
            <a:r>
              <a:rPr lang="en-GB" dirty="0">
                <a:solidFill>
                  <a:schemeClr val="bg1"/>
                </a:solidFill>
              </a:rPr>
              <a:t>BURNSIDE EYFS CURRICULUM</a:t>
            </a:r>
            <a:br>
              <a:rPr lang="en-GB" dirty="0">
                <a:solidFill>
                  <a:schemeClr val="bg1"/>
                </a:solidFill>
              </a:rPr>
            </a:br>
            <a:r>
              <a:rPr lang="en-GB" dirty="0">
                <a:solidFill>
                  <a:schemeClr val="bg1"/>
                </a:solidFill>
              </a:rPr>
              <a:t>IMPLEMENTATION</a:t>
            </a:r>
            <a:endParaRPr lang="en-GB" dirty="0"/>
          </a:p>
        </p:txBody>
      </p:sp>
      <p:sp>
        <p:nvSpPr>
          <p:cNvPr id="3" name="Content Placeholder 2">
            <a:extLst>
              <a:ext uri="{FF2B5EF4-FFF2-40B4-BE49-F238E27FC236}">
                <a16:creationId xmlns:a16="http://schemas.microsoft.com/office/drawing/2014/main" id="{90EB1D18-637A-4D6D-BECF-99A64BDBE23D}"/>
              </a:ext>
            </a:extLst>
          </p:cNvPr>
          <p:cNvSpPr>
            <a:spLocks noGrp="1"/>
          </p:cNvSpPr>
          <p:nvPr>
            <p:ph idx="1"/>
          </p:nvPr>
        </p:nvSpPr>
        <p:spPr>
          <a:xfrm>
            <a:off x="452487" y="2301985"/>
            <a:ext cx="10935092" cy="4242061"/>
          </a:xfrm>
        </p:spPr>
        <p:txBody>
          <a:bodyPr>
            <a:normAutofit fontScale="92500" lnSpcReduction="20000"/>
          </a:bodyPr>
          <a:lstStyle/>
          <a:p>
            <a:pPr marL="0" lvl="0" indent="0">
              <a:buClr>
                <a:srgbClr val="B31166"/>
              </a:buClr>
              <a:buNone/>
            </a:pPr>
            <a:r>
              <a:rPr lang="en-GB" sz="1600" dirty="0">
                <a:solidFill>
                  <a:prstClr val="black">
                    <a:lumMod val="75000"/>
                    <a:lumOff val="25000"/>
                  </a:prstClr>
                </a:solidFill>
              </a:rPr>
              <a:t>WHAT WE DO</a:t>
            </a:r>
          </a:p>
          <a:p>
            <a:pPr lvl="0">
              <a:buClr>
                <a:srgbClr val="B31166"/>
              </a:buClr>
            </a:pPr>
            <a:r>
              <a:rPr lang="en-GB" sz="1600" dirty="0">
                <a:solidFill>
                  <a:prstClr val="black">
                    <a:lumMod val="75000"/>
                    <a:lumOff val="25000"/>
                  </a:prstClr>
                </a:solidFill>
              </a:rPr>
              <a:t>To ensure our curriculum is appropriately planned and ambitious, we use the guidance of </a:t>
            </a:r>
            <a:r>
              <a:rPr lang="en-GB" sz="1600" b="1" dirty="0">
                <a:solidFill>
                  <a:prstClr val="black">
                    <a:lumMod val="75000"/>
                    <a:lumOff val="25000"/>
                  </a:prstClr>
                </a:solidFill>
              </a:rPr>
              <a:t>‘Development Matters’</a:t>
            </a:r>
            <a:r>
              <a:rPr lang="en-GB" sz="1600" dirty="0">
                <a:solidFill>
                  <a:prstClr val="black">
                    <a:lumMod val="75000"/>
                    <a:lumOff val="25000"/>
                  </a:prstClr>
                </a:solidFill>
              </a:rPr>
              <a:t> to ensure that there is good progress against age related learning expectations. We also support this using </a:t>
            </a:r>
            <a:r>
              <a:rPr lang="en-GB" sz="1600" b="1" dirty="0">
                <a:solidFill>
                  <a:prstClr val="black">
                    <a:lumMod val="75000"/>
                    <a:lumOff val="25000"/>
                  </a:prstClr>
                </a:solidFill>
              </a:rPr>
              <a:t>Launchpad For literacy</a:t>
            </a:r>
            <a:r>
              <a:rPr lang="en-GB" sz="1600" dirty="0">
                <a:solidFill>
                  <a:prstClr val="black">
                    <a:lumMod val="75000"/>
                    <a:lumOff val="25000"/>
                  </a:prstClr>
                </a:solidFill>
              </a:rPr>
              <a:t>, to plan and assess, where appropriate, to address any gaps or barriers to skills progression in relation to language development and early literacy skills.</a:t>
            </a:r>
          </a:p>
          <a:p>
            <a:r>
              <a:rPr lang="en-GB" sz="1600" dirty="0">
                <a:solidFill>
                  <a:schemeClr val="tx2"/>
                </a:solidFill>
              </a:rPr>
              <a:t>The balance of child initiated, adult guided and adult led approaches are in direct relation to the child's age and stage of development. </a:t>
            </a:r>
          </a:p>
          <a:p>
            <a:pPr lvl="1"/>
            <a:r>
              <a:rPr lang="en-GB" dirty="0"/>
              <a:t>In Nursery or with younger children, there is an emphasis on providing ‘provocations’ and ‘invitations to learn’ through play in a stimulating environment, with predominantly child initiated activities. </a:t>
            </a:r>
            <a:r>
              <a:rPr lang="en-GB" b="1" dirty="0"/>
              <a:t>‘In the moment’ planning takes place with adult’s intervention and guidance being sensitive to, and reflecting, the child’s interests, needs and stage of development.</a:t>
            </a:r>
            <a:r>
              <a:rPr lang="en-GB" dirty="0"/>
              <a:t> We ensure that all children develop well with particular emphasis on the Prime areas of development. Once we are sure that the child is secure and learning appropriately in the prime areas, the emphasis of our curriculum is across all 7 areas of learning</a:t>
            </a:r>
          </a:p>
          <a:p>
            <a:pPr lvl="1"/>
            <a:r>
              <a:rPr lang="en-GB" dirty="0"/>
              <a:t>In Reception, while there is still an emphasis on active learning, and a similar stimulating environment promoting learning through play, there is a progressive move towards more adult led activities and group teaching which reflects the children’s maturity and ability to channel their focus and attention, and their ability to listen and attend. Through play based learning and experiences, the children will develop across all 7 areas of learning</a:t>
            </a:r>
          </a:p>
          <a:p>
            <a:pPr lvl="0">
              <a:buClr>
                <a:srgbClr val="B31166"/>
              </a:buClr>
            </a:pPr>
            <a:endParaRPr lang="en-GB" sz="1400" dirty="0">
              <a:solidFill>
                <a:prstClr val="black">
                  <a:lumMod val="75000"/>
                  <a:lumOff val="25000"/>
                </a:prstClr>
              </a:solidFill>
            </a:endParaRPr>
          </a:p>
          <a:p>
            <a:pPr marL="0" indent="0">
              <a:buNone/>
            </a:pPr>
            <a:endParaRPr lang="en-GB" dirty="0"/>
          </a:p>
        </p:txBody>
      </p:sp>
    </p:spTree>
    <p:extLst>
      <p:ext uri="{BB962C8B-B14F-4D97-AF65-F5344CB8AC3E}">
        <p14:creationId xmlns:p14="http://schemas.microsoft.com/office/powerpoint/2010/main" val="16034787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1660</TotalTime>
  <Words>598</Words>
  <Application>Microsoft Office PowerPoint</Application>
  <PresentationFormat>Widescreen</PresentationFormat>
  <Paragraphs>21</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Century Gothic</vt:lpstr>
      <vt:lpstr>Wingdings 3</vt:lpstr>
      <vt:lpstr>Ion Boardroom</vt:lpstr>
      <vt:lpstr>Burnside EYFS Curriculum</vt:lpstr>
      <vt:lpstr>BURNSIDE EYFS CURRICULUM INTENT </vt:lpstr>
      <vt:lpstr>BURNSIDE EYFS CURRICULUM IMPLEMENTATION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Curriculum</dc:title>
  <dc:creator>N Shaw</dc:creator>
  <cp:lastModifiedBy>N Shaw</cp:lastModifiedBy>
  <cp:revision>7</cp:revision>
  <dcterms:created xsi:type="dcterms:W3CDTF">2021-11-09T12:34:34Z</dcterms:created>
  <dcterms:modified xsi:type="dcterms:W3CDTF">2021-11-10T16:14:53Z</dcterms:modified>
</cp:coreProperties>
</file>